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Aileron Heavy" panose="020B0604020202020204" charset="0"/>
      <p:regular r:id="rId3"/>
    </p:embeddedFont>
    <p:embeddedFont>
      <p:font typeface="Aileron Regular" panose="020B0604020202020204" charset="0"/>
      <p:regular r:id="rId4"/>
    </p:embeddedFont>
    <p:embeddedFont>
      <p:font typeface="Aileron Regular Bold Italic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Oswald" panose="000005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213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500" y="190500"/>
            <a:ext cx="14744499" cy="20993100"/>
          </a:xfrm>
          <a:custGeom>
            <a:avLst/>
            <a:gdLst/>
            <a:ahLst/>
            <a:cxnLst/>
            <a:rect l="l" t="t" r="r" b="b"/>
            <a:pathLst>
              <a:path w="14744499" h="20993100">
                <a:moveTo>
                  <a:pt x="0" y="0"/>
                </a:moveTo>
                <a:lnTo>
                  <a:pt x="14744499" y="0"/>
                </a:lnTo>
                <a:lnTo>
                  <a:pt x="14744499" y="20993100"/>
                </a:lnTo>
                <a:lnTo>
                  <a:pt x="0" y="209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189" r="-21189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3125" y="6340888"/>
            <a:ext cx="3557300" cy="35573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95F9C1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68586" y="6380829"/>
            <a:ext cx="3557298" cy="35573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9BF1F9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790335" y="6380829"/>
            <a:ext cx="3557298" cy="35573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7A1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663066" y="13051827"/>
            <a:ext cx="3557298" cy="35573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7A1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7605" y="13011886"/>
            <a:ext cx="3557300" cy="355730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9BF1F9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784815" y="13051827"/>
            <a:ext cx="3557298" cy="355730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95F9C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54425" y="3385428"/>
            <a:ext cx="13040160" cy="63036"/>
            <a:chOff x="0" y="0"/>
            <a:chExt cx="131362355" cy="635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1362351" cy="635000"/>
            </a:xfrm>
            <a:custGeom>
              <a:avLst/>
              <a:gdLst/>
              <a:ahLst/>
              <a:cxnLst/>
              <a:rect l="l" t="t" r="r" b="b"/>
              <a:pathLst>
                <a:path w="131362351" h="635000">
                  <a:moveTo>
                    <a:pt x="0" y="0"/>
                  </a:moveTo>
                  <a:lnTo>
                    <a:pt x="131362351" y="0"/>
                  </a:lnTo>
                  <a:lnTo>
                    <a:pt x="131362351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9BF1F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09650" y="1638677"/>
            <a:ext cx="13040160" cy="63036"/>
            <a:chOff x="0" y="0"/>
            <a:chExt cx="131362355" cy="635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362351" cy="635000"/>
            </a:xfrm>
            <a:custGeom>
              <a:avLst/>
              <a:gdLst/>
              <a:ahLst/>
              <a:cxnLst/>
              <a:rect l="l" t="t" r="r" b="b"/>
              <a:pathLst>
                <a:path w="131362351" h="635000">
                  <a:moveTo>
                    <a:pt x="0" y="0"/>
                  </a:moveTo>
                  <a:lnTo>
                    <a:pt x="131362351" y="0"/>
                  </a:lnTo>
                  <a:lnTo>
                    <a:pt x="131362351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9BF1F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348479" y="6839780"/>
            <a:ext cx="2671221" cy="2559516"/>
          </a:xfrm>
          <a:custGeom>
            <a:avLst/>
            <a:gdLst/>
            <a:ahLst/>
            <a:cxnLst/>
            <a:rect l="l" t="t" r="r" b="b"/>
            <a:pathLst>
              <a:path w="2671221" h="2559516">
                <a:moveTo>
                  <a:pt x="0" y="0"/>
                </a:moveTo>
                <a:lnTo>
                  <a:pt x="2671221" y="0"/>
                </a:lnTo>
                <a:lnTo>
                  <a:pt x="2671221" y="2559516"/>
                </a:lnTo>
                <a:lnTo>
                  <a:pt x="0" y="2559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255626" y="6648147"/>
            <a:ext cx="2603758" cy="2743423"/>
          </a:xfrm>
          <a:custGeom>
            <a:avLst/>
            <a:gdLst/>
            <a:ahLst/>
            <a:cxnLst/>
            <a:rect l="l" t="t" r="r" b="b"/>
            <a:pathLst>
              <a:path w="2603758" h="2743423">
                <a:moveTo>
                  <a:pt x="0" y="0"/>
                </a:moveTo>
                <a:lnTo>
                  <a:pt x="2603758" y="0"/>
                </a:lnTo>
                <a:lnTo>
                  <a:pt x="2603758" y="2743423"/>
                </a:lnTo>
                <a:lnTo>
                  <a:pt x="0" y="2743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095778" y="6580703"/>
            <a:ext cx="2737082" cy="2810867"/>
          </a:xfrm>
          <a:custGeom>
            <a:avLst/>
            <a:gdLst/>
            <a:ahLst/>
            <a:cxnLst/>
            <a:rect l="l" t="t" r="r" b="b"/>
            <a:pathLst>
              <a:path w="2737082" h="2810867">
                <a:moveTo>
                  <a:pt x="0" y="0"/>
                </a:moveTo>
                <a:lnTo>
                  <a:pt x="2737081" y="0"/>
                </a:lnTo>
                <a:lnTo>
                  <a:pt x="2737081" y="2810867"/>
                </a:lnTo>
                <a:lnTo>
                  <a:pt x="0" y="28108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06828" y="13713791"/>
            <a:ext cx="2895781" cy="2233371"/>
          </a:xfrm>
          <a:custGeom>
            <a:avLst/>
            <a:gdLst/>
            <a:ahLst/>
            <a:cxnLst/>
            <a:rect l="l" t="t" r="r" b="b"/>
            <a:pathLst>
              <a:path w="2895781" h="2233371">
                <a:moveTo>
                  <a:pt x="0" y="0"/>
                </a:moveTo>
                <a:lnTo>
                  <a:pt x="2895781" y="0"/>
                </a:lnTo>
                <a:lnTo>
                  <a:pt x="2895781" y="2233371"/>
                </a:lnTo>
                <a:lnTo>
                  <a:pt x="0" y="22333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70833" y="13440170"/>
            <a:ext cx="2404152" cy="2649867"/>
          </a:xfrm>
          <a:custGeom>
            <a:avLst/>
            <a:gdLst/>
            <a:ahLst/>
            <a:cxnLst/>
            <a:rect l="l" t="t" r="r" b="b"/>
            <a:pathLst>
              <a:path w="2404152" h="2649867">
                <a:moveTo>
                  <a:pt x="0" y="0"/>
                </a:moveTo>
                <a:lnTo>
                  <a:pt x="2404152" y="0"/>
                </a:lnTo>
                <a:lnTo>
                  <a:pt x="2404152" y="2649867"/>
                </a:lnTo>
                <a:lnTo>
                  <a:pt x="0" y="2649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399145" y="13333242"/>
            <a:ext cx="2207260" cy="2918252"/>
          </a:xfrm>
          <a:custGeom>
            <a:avLst/>
            <a:gdLst/>
            <a:ahLst/>
            <a:cxnLst/>
            <a:rect l="l" t="t" r="r" b="b"/>
            <a:pathLst>
              <a:path w="2207260" h="2918252">
                <a:moveTo>
                  <a:pt x="0" y="0"/>
                </a:moveTo>
                <a:lnTo>
                  <a:pt x="2207260" y="0"/>
                </a:lnTo>
                <a:lnTo>
                  <a:pt x="2207260" y="2918252"/>
                </a:lnTo>
                <a:lnTo>
                  <a:pt x="0" y="29182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75971" y="295595"/>
            <a:ext cx="3443729" cy="1272429"/>
          </a:xfrm>
          <a:custGeom>
            <a:avLst/>
            <a:gdLst/>
            <a:ahLst/>
            <a:cxnLst/>
            <a:rect l="l" t="t" r="r" b="b"/>
            <a:pathLst>
              <a:path w="3443729" h="1272429">
                <a:moveTo>
                  <a:pt x="0" y="0"/>
                </a:moveTo>
                <a:lnTo>
                  <a:pt x="3443729" y="0"/>
                </a:lnTo>
                <a:lnTo>
                  <a:pt x="3443729" y="1272429"/>
                </a:lnTo>
                <a:lnTo>
                  <a:pt x="0" y="12724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033923" y="603880"/>
            <a:ext cx="2060661" cy="834772"/>
          </a:xfrm>
          <a:custGeom>
            <a:avLst/>
            <a:gdLst/>
            <a:ahLst/>
            <a:cxnLst/>
            <a:rect l="l" t="t" r="r" b="b"/>
            <a:pathLst>
              <a:path w="2060661" h="834772">
                <a:moveTo>
                  <a:pt x="0" y="0"/>
                </a:moveTo>
                <a:lnTo>
                  <a:pt x="2060662" y="0"/>
                </a:lnTo>
                <a:lnTo>
                  <a:pt x="2060662" y="834772"/>
                </a:lnTo>
                <a:lnTo>
                  <a:pt x="0" y="8347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92567" y="715275"/>
            <a:ext cx="14363875" cy="79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6"/>
              </a:lnSpc>
            </a:pPr>
            <a:r>
              <a:rPr lang="en-US" sz="4632" spc="602">
                <a:solidFill>
                  <a:srgbClr val="FFFFFF"/>
                </a:solidFill>
                <a:latin typeface="Aileron Heavy"/>
              </a:rPr>
              <a:t>COLNE VALLEY PCN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8989" y="10023853"/>
            <a:ext cx="4105275" cy="120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352">
                <a:solidFill>
                  <a:srgbClr val="95F9C1"/>
                </a:solidFill>
                <a:latin typeface="Oswald"/>
              </a:rPr>
              <a:t>FINANCES &amp; EMPLOYMENT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0899" y="1644563"/>
            <a:ext cx="14363700" cy="169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8"/>
              </a:lnSpc>
            </a:pPr>
            <a:r>
              <a:rPr lang="en-US" sz="9927" spc="595" dirty="0">
                <a:solidFill>
                  <a:srgbClr val="FFF7A1"/>
                </a:solidFill>
                <a:latin typeface="Oswald"/>
              </a:rPr>
              <a:t>SOCIAL PRESCRIBING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5971" y="11315322"/>
            <a:ext cx="4200525" cy="115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 spc="110">
                <a:solidFill>
                  <a:srgbClr val="3F322B"/>
                </a:solidFill>
                <a:latin typeface="Aileron Regular"/>
              </a:rPr>
              <a:t>Benefit support, access to back to work support, grants, education and volunteering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63645" y="10004803"/>
            <a:ext cx="4105275" cy="5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352">
                <a:solidFill>
                  <a:srgbClr val="FFF7A1"/>
                </a:solidFill>
                <a:latin typeface="Oswald"/>
              </a:rPr>
              <a:t>HOUSING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63645" y="10924797"/>
            <a:ext cx="4286250" cy="154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 spc="110">
                <a:solidFill>
                  <a:srgbClr val="3F322B"/>
                </a:solidFill>
                <a:latin typeface="Aileron Regular"/>
              </a:rPr>
              <a:t>Support in accessing housing support, mobility in the home, equipment, safety and care alarms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45195" y="10023853"/>
            <a:ext cx="4105275" cy="5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352">
                <a:solidFill>
                  <a:srgbClr val="9BF1F9"/>
                </a:solidFill>
                <a:latin typeface="Oswald"/>
              </a:rPr>
              <a:t>SOCIAL ISOLATION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343047" y="10924797"/>
            <a:ext cx="4200525" cy="154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 spc="110">
                <a:solidFill>
                  <a:srgbClr val="3F322B"/>
                </a:solidFill>
                <a:latin typeface="Aileron Regular"/>
              </a:rPr>
              <a:t>help accessing social groups, support groups, dementia support groups, hobbies, men sheds, volunteering and more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6030" y="16809151"/>
            <a:ext cx="4105275" cy="5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352">
                <a:solidFill>
                  <a:srgbClr val="9BF1F9"/>
                </a:solidFill>
                <a:latin typeface="Oswald"/>
              </a:rPr>
              <a:t>MENTAL HEALTH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86030" y="17633894"/>
            <a:ext cx="4219575" cy="249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 spc="110">
                <a:solidFill>
                  <a:srgbClr val="3F322B"/>
                </a:solidFill>
                <a:latin typeface="Aileron Regular"/>
              </a:rPr>
              <a:t>Access to online support, wellbeing for a health, bereavement support, groups, and more</a:t>
            </a:r>
          </a:p>
          <a:p>
            <a:pPr algn="ctr">
              <a:lnSpc>
                <a:spcPts val="2528"/>
              </a:lnSpc>
            </a:pPr>
            <a:r>
              <a:rPr lang="en-US" sz="1806" spc="90">
                <a:solidFill>
                  <a:srgbClr val="4267AB"/>
                </a:solidFill>
                <a:latin typeface="Aileron Regular Bold Italics"/>
              </a:rPr>
              <a:t>We cannot support if you are already accessing MH support or in a crisis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40685" y="16790101"/>
            <a:ext cx="4105275" cy="5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352">
                <a:solidFill>
                  <a:srgbClr val="95F9C1"/>
                </a:solidFill>
                <a:latin typeface="Oswald"/>
              </a:rPr>
              <a:t>CARE NEEDS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39845" y="17745415"/>
            <a:ext cx="4200525" cy="115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 spc="110">
                <a:solidFill>
                  <a:srgbClr val="3F322B"/>
                </a:solidFill>
                <a:latin typeface="Aileron Regular"/>
              </a:rPr>
              <a:t>Help with care assessments, carer support, advice on private care, self help etc.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522235" y="16809151"/>
            <a:ext cx="4105275" cy="120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3529" spc="352">
                <a:solidFill>
                  <a:srgbClr val="FFF7A1"/>
                </a:solidFill>
                <a:latin typeface="Oswald"/>
              </a:rPr>
              <a:t>LONG TERM HEALTH CONDITIONS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474610" y="18176819"/>
            <a:ext cx="4152900" cy="154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2206" spc="110">
                <a:solidFill>
                  <a:srgbClr val="3F322B"/>
                </a:solidFill>
                <a:latin typeface="Aileron Regular"/>
              </a:rPr>
              <a:t>Support with Disabilities, Dementia, Chronic Illness to access help in the community.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499" y="3467513"/>
            <a:ext cx="15114501" cy="255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Do you have </a:t>
            </a:r>
            <a:r>
              <a:rPr lang="en-US" sz="5000">
                <a:solidFill>
                  <a:srgbClr val="FFFFFF"/>
                </a:solidFill>
                <a:latin typeface="Canva Sans Bold"/>
              </a:rPr>
              <a:t>Social, emotional or practical concerns</a:t>
            </a:r>
            <a:r>
              <a:rPr lang="en-US" sz="5000">
                <a:solidFill>
                  <a:srgbClr val="000000"/>
                </a:solidFill>
                <a:latin typeface="Canva Sans"/>
              </a:rPr>
              <a:t> and need </a:t>
            </a:r>
            <a:r>
              <a:rPr lang="en-US" sz="5000">
                <a:solidFill>
                  <a:srgbClr val="FFFFFF"/>
                </a:solidFill>
                <a:latin typeface="Canva Sans Bold"/>
              </a:rPr>
              <a:t>support</a:t>
            </a:r>
            <a:r>
              <a:rPr lang="en-US" sz="5000">
                <a:solidFill>
                  <a:srgbClr val="000000"/>
                </a:solidFill>
                <a:latin typeface="Canva Sans"/>
              </a:rPr>
              <a:t>?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</a:rPr>
              <a:t>Our</a:t>
            </a:r>
            <a:r>
              <a:rPr lang="en-US" sz="4500">
                <a:solidFill>
                  <a:srgbClr val="4267AB"/>
                </a:solidFill>
                <a:latin typeface="Canva Sans"/>
              </a:rPr>
              <a:t> </a:t>
            </a:r>
            <a:r>
              <a:rPr lang="en-US" sz="4500">
                <a:solidFill>
                  <a:srgbClr val="FFFFFF"/>
                </a:solidFill>
                <a:latin typeface="Canva Sans Bold"/>
              </a:rPr>
              <a:t>Social Prescribing Team</a:t>
            </a:r>
            <a:r>
              <a:rPr lang="en-US" sz="4500">
                <a:solidFill>
                  <a:srgbClr val="4267AB"/>
                </a:solidFill>
                <a:latin typeface="Canva Sans"/>
              </a:rPr>
              <a:t> </a:t>
            </a:r>
            <a:r>
              <a:rPr lang="en-US" sz="4500">
                <a:solidFill>
                  <a:srgbClr val="000000"/>
                </a:solidFill>
                <a:latin typeface="Canva Sans"/>
              </a:rPr>
              <a:t>may be able to help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89094" y="19979909"/>
            <a:ext cx="699670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Canva Sans Bold"/>
              </a:rPr>
              <a:t>ask in your surgery 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Aileron Regular</vt:lpstr>
      <vt:lpstr>Arial</vt:lpstr>
      <vt:lpstr>Canva Sans Bold</vt:lpstr>
      <vt:lpstr>Calibri</vt:lpstr>
      <vt:lpstr>Aileron Heavy</vt:lpstr>
      <vt:lpstr>Oswald</vt:lpstr>
      <vt:lpstr>Canva Sans</vt:lpstr>
      <vt:lpstr>Aileron Regular 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 Information Campaign Poster</dc:title>
  <cp:lastModifiedBy>SPARKS, Teresa (THE PUMP HOUSE SURGERY)</cp:lastModifiedBy>
  <cp:revision>1</cp:revision>
  <dcterms:created xsi:type="dcterms:W3CDTF">2006-08-16T00:00:00Z</dcterms:created>
  <dcterms:modified xsi:type="dcterms:W3CDTF">2023-08-10T09:35:51Z</dcterms:modified>
  <dc:identifier>DAFdYAY3Ce4</dc:identifier>
</cp:coreProperties>
</file>